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59" r:id="rId3"/>
    <p:sldId id="362" r:id="rId4"/>
    <p:sldId id="276" r:id="rId5"/>
    <p:sldId id="379" r:id="rId6"/>
    <p:sldId id="361" r:id="rId7"/>
    <p:sldId id="365" r:id="rId8"/>
    <p:sldId id="368" r:id="rId9"/>
    <p:sldId id="357" r:id="rId10"/>
    <p:sldId id="371" r:id="rId11"/>
    <p:sldId id="373" r:id="rId12"/>
    <p:sldId id="374" r:id="rId13"/>
    <p:sldId id="375" r:id="rId14"/>
    <p:sldId id="376" r:id="rId15"/>
    <p:sldId id="377" r:id="rId16"/>
    <p:sldId id="378" r:id="rId17"/>
    <p:sldId id="363" r:id="rId18"/>
    <p:sldId id="370" r:id="rId19"/>
    <p:sldId id="372" r:id="rId20"/>
    <p:sldId id="360" r:id="rId21"/>
    <p:sldId id="380" r:id="rId22"/>
    <p:sldId id="385" r:id="rId23"/>
    <p:sldId id="327" r:id="rId24"/>
    <p:sldId id="381" r:id="rId25"/>
    <p:sldId id="386" r:id="rId26"/>
    <p:sldId id="328" r:id="rId27"/>
    <p:sldId id="387" r:id="rId28"/>
    <p:sldId id="359" r:id="rId29"/>
    <p:sldId id="384" r:id="rId30"/>
    <p:sldId id="382" r:id="rId31"/>
    <p:sldId id="383" r:id="rId32"/>
    <p:sldId id="388" r:id="rId33"/>
    <p:sldId id="389" r:id="rId34"/>
    <p:sldId id="358" r:id="rId35"/>
    <p:sldId id="390" r:id="rId36"/>
    <p:sldId id="391" r:id="rId37"/>
    <p:sldId id="394" r:id="rId38"/>
    <p:sldId id="392" r:id="rId39"/>
    <p:sldId id="393" r:id="rId40"/>
    <p:sldId id="395" r:id="rId41"/>
    <p:sldId id="353" r:id="rId42"/>
    <p:sldId id="36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60"/>
  </p:normalViewPr>
  <p:slideViewPr>
    <p:cSldViewPr snapToGrid="0">
      <p:cViewPr>
        <p:scale>
          <a:sx n="100" d="100"/>
          <a:sy n="100" d="100"/>
        </p:scale>
        <p:origin x="259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6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hyperlink" Target="https://numpy.org/doc/stabl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eilly.com/products/books-videos.html" TargetMode="External"/><Relationship Id="rId5" Type="http://schemas.openxmlformats.org/officeDocument/2006/relationships/hyperlink" Target="https://seaborn.pydata.org/" TargetMode="External"/><Relationship Id="rId4" Type="http://schemas.openxmlformats.org/officeDocument/2006/relationships/hyperlink" Target="https://pandas.pydata.org/pandas-docs/stable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getting_started/intro_tutorials/01_table_oriented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1924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14/07/2023</a:t>
            </a:r>
          </a:p>
          <a:p>
            <a:r>
              <a:rPr lang="en-US" altLang="ja-JP" sz="2800" dirty="0"/>
              <a:t>Lesson 2:</a:t>
            </a:r>
            <a:br>
              <a:rPr lang="en-US" altLang="ja-JP" sz="2800" dirty="0"/>
            </a:br>
            <a:r>
              <a:rPr lang="en-US" altLang="ja-JP" sz="2800" dirty="0"/>
              <a:t>Divide and conquer: read, calculate, plot, save</a:t>
            </a:r>
            <a:endParaRPr lang="ja-JP" altLang="en-US" sz="2800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6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C741-68C5-E085-58E7-A251293A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csv file – (popular) 3 ways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F1C51182-094F-6BA8-C1D0-42FDB6BAB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228885"/>
              </p:ext>
            </p:extLst>
          </p:nvPr>
        </p:nvGraphicFramePr>
        <p:xfrm>
          <a:off x="838200" y="1350961"/>
          <a:ext cx="10991850" cy="486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5513648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743455252"/>
                    </a:ext>
                  </a:extLst>
                </a:gridCol>
                <a:gridCol w="3013710">
                  <a:extLst>
                    <a:ext uri="{9D8B030D-6E8A-4147-A177-3AD203B41FA5}">
                      <a16:colId xmlns:a16="http://schemas.microsoft.com/office/drawing/2014/main" val="2335072491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3506467163"/>
                    </a:ext>
                  </a:extLst>
                </a:gridCol>
                <a:gridCol w="2198370">
                  <a:extLst>
                    <a:ext uri="{9D8B030D-6E8A-4147-A177-3AD203B41FA5}">
                      <a16:colId xmlns:a16="http://schemas.microsoft.com/office/drawing/2014/main" val="1444122778"/>
                    </a:ext>
                  </a:extLst>
                </a:gridCol>
              </a:tblGrid>
              <a:tr h="1217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Return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Non-numerical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Read headers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586194"/>
                  </a:ext>
                </a:extLst>
              </a:tr>
              <a:tr h="1217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numpy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genfromtxt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np.ndarray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6353"/>
                  </a:ext>
                </a:extLst>
              </a:tr>
              <a:tr h="1217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numpy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loadtxt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np.ndarray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209479"/>
                  </a:ext>
                </a:extLst>
              </a:tr>
              <a:tr h="1217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</a:rPr>
                        <a:t>pandas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read_csv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nsolas" panose="020B0609020204030204" pitchFamily="49" charset="0"/>
                        </a:rPr>
                        <a:t>pandas.DataFrame</a:t>
                      </a:r>
                      <a:endParaRPr lang="en-US" sz="2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25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42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0426C431-FC3F-456E-9BB4-F79021DB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4" y="1408113"/>
            <a:ext cx="12126951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EC741-68C5-E085-58E7-A251293A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csv file 1/3 – </a:t>
            </a:r>
            <a:r>
              <a:rPr lang="en-US" dirty="0" err="1">
                <a:latin typeface="Consolas" panose="020B0609020204030204" pitchFamily="49" charset="0"/>
              </a:rPr>
              <a:t>genfromtxt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C475EF-B67E-1AFA-A2FD-4B323312D52D}"/>
              </a:ext>
            </a:extLst>
          </p:cNvPr>
          <p:cNvSpPr/>
          <p:nvPr/>
        </p:nvSpPr>
        <p:spPr>
          <a:xfrm>
            <a:off x="1213486" y="2666336"/>
            <a:ext cx="3009900" cy="400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FC6CF-D744-0BDD-C376-250E875D9F37}"/>
              </a:ext>
            </a:extLst>
          </p:cNvPr>
          <p:cNvSpPr txBox="1"/>
          <p:nvPr/>
        </p:nvSpPr>
        <p:spPr>
          <a:xfrm>
            <a:off x="4223386" y="2470122"/>
            <a:ext cx="37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Alias for shortcut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72AD29-F972-BB64-98E6-45AA8BF14227}"/>
              </a:ext>
            </a:extLst>
          </p:cNvPr>
          <p:cNvSpPr/>
          <p:nvPr/>
        </p:nvSpPr>
        <p:spPr>
          <a:xfrm>
            <a:off x="4162426" y="3429000"/>
            <a:ext cx="4547234" cy="248310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7C561-B12C-C2A0-B1F0-8C7893084242}"/>
              </a:ext>
            </a:extLst>
          </p:cNvPr>
          <p:cNvSpPr txBox="1"/>
          <p:nvPr/>
        </p:nvSpPr>
        <p:spPr>
          <a:xfrm>
            <a:off x="2243136" y="4255711"/>
            <a:ext cx="2120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docstring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62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2496-BE72-CF58-8551-C34246B4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Docstring on manual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1DD988-BBBE-AEAB-F0C3-796B95F84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5838"/>
            <a:ext cx="12192000" cy="5414436"/>
          </a:xfr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B528DBC-7C6F-C15C-2C1B-6209A3597B0A}"/>
              </a:ext>
            </a:extLst>
          </p:cNvPr>
          <p:cNvSpPr/>
          <p:nvPr/>
        </p:nvSpPr>
        <p:spPr>
          <a:xfrm>
            <a:off x="5135880" y="3992880"/>
            <a:ext cx="259080" cy="2667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8B3E05E-5C0B-F412-47E9-0BD40CB240C5}"/>
              </a:ext>
            </a:extLst>
          </p:cNvPr>
          <p:cNvSpPr/>
          <p:nvPr/>
        </p:nvSpPr>
        <p:spPr>
          <a:xfrm>
            <a:off x="5425442" y="4259580"/>
            <a:ext cx="259080" cy="2667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8082-CD77-15E3-0A7F-1C693933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meaning of the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3865C-9581-ACD9-2352-12DF83A21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5838"/>
            <a:ext cx="12192000" cy="5414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95BD9-CCC6-EF05-6ED4-E35DA0FE9085}"/>
              </a:ext>
            </a:extLst>
          </p:cNvPr>
          <p:cNvSpPr txBox="1"/>
          <p:nvPr/>
        </p:nvSpPr>
        <p:spPr>
          <a:xfrm>
            <a:off x="7513320" y="2590800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[Ctrl] + F</a:t>
            </a:r>
          </a:p>
        </p:txBody>
      </p:sp>
    </p:spTree>
    <p:extLst>
      <p:ext uri="{BB962C8B-B14F-4D97-AF65-F5344CB8AC3E}">
        <p14:creationId xmlns:p14="http://schemas.microsoft.com/office/powerpoint/2010/main" val="400587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12F5-35C5-277D-D0BD-B598AFBA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with it!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F4534-19AD-8486-5778-CC00EC56A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8" y="1408113"/>
            <a:ext cx="12097384" cy="5449887"/>
          </a:xfrm>
        </p:spPr>
      </p:pic>
    </p:spTree>
    <p:extLst>
      <p:ext uri="{BB962C8B-B14F-4D97-AF65-F5344CB8AC3E}">
        <p14:creationId xmlns:p14="http://schemas.microsoft.com/office/powerpoint/2010/main" val="338680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7F43-B2DA-52BD-3974-752E39F1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again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D225C-A0C6-611C-51A5-E76EF1AD7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977" y="1514805"/>
            <a:ext cx="6860046" cy="52365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CE591-DA22-7DD7-06A7-6CFF1D3E5711}"/>
              </a:ext>
            </a:extLst>
          </p:cNvPr>
          <p:cNvSpPr txBox="1"/>
          <p:nvPr/>
        </p:nvSpPr>
        <p:spPr>
          <a:xfrm>
            <a:off x="2135506" y="4133055"/>
            <a:ext cx="95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</a:rPr>
              <a:t>?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0F7DD-5590-0CC7-9BB7-F6A68BCEE944}"/>
              </a:ext>
            </a:extLst>
          </p:cNvPr>
          <p:cNvSpPr txBox="1"/>
          <p:nvPr/>
        </p:nvSpPr>
        <p:spPr>
          <a:xfrm>
            <a:off x="2135506" y="4717830"/>
            <a:ext cx="95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</a:rPr>
              <a:t>No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F2439-118B-F05D-6D39-CEC4BE895442}"/>
              </a:ext>
            </a:extLst>
          </p:cNvPr>
          <p:cNvSpPr txBox="1"/>
          <p:nvPr/>
        </p:nvSpPr>
        <p:spPr>
          <a:xfrm>
            <a:off x="2135506" y="5442180"/>
            <a:ext cx="95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</a:rPr>
              <a:t>No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EC706-A804-96F2-4CCD-510171D3098C}"/>
              </a:ext>
            </a:extLst>
          </p:cNvPr>
          <p:cNvSpPr txBox="1"/>
          <p:nvPr/>
        </p:nvSpPr>
        <p:spPr>
          <a:xfrm>
            <a:off x="2135506" y="6200486"/>
            <a:ext cx="95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</a:rPr>
              <a:t>?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70A1-8C6A-4ECA-5A17-989BE15497FE}"/>
              </a:ext>
            </a:extLst>
          </p:cNvPr>
          <p:cNvSpPr txBox="1"/>
          <p:nvPr/>
        </p:nvSpPr>
        <p:spPr>
          <a:xfrm>
            <a:off x="6856836" y="1760220"/>
            <a:ext cx="417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[Shift] + [Enter] to add </a:t>
            </a:r>
            <a:r>
              <a:rPr lang="en-US" sz="2400" i="1" dirty="0" err="1"/>
              <a:t>linebreak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696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979D5-C644-2018-FC52-0D972A0D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D7EE1-30A3-576D-338E-7783F5689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5838"/>
            <a:ext cx="12192000" cy="5414436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1DFAF-CA6B-A18C-DF0F-B58B4897006F}"/>
              </a:ext>
            </a:extLst>
          </p:cNvPr>
          <p:cNvSpPr/>
          <p:nvPr/>
        </p:nvSpPr>
        <p:spPr>
          <a:xfrm>
            <a:off x="4055746" y="3228974"/>
            <a:ext cx="5332094" cy="11144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92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C741-68C5-E085-58E7-A251293A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csv file 1/3 – </a:t>
            </a:r>
            <a:r>
              <a:rPr lang="en-US" dirty="0" err="1">
                <a:latin typeface="Consolas" panose="020B0609020204030204" pitchFamily="49" charset="0"/>
              </a:rPr>
              <a:t>genfromtxt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5B99A3-07A7-52EE-672B-91D5ECDBD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" y="1408113"/>
            <a:ext cx="12103486" cy="544988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F51AA3-0D3D-1A2A-A3A9-4903343FDA76}"/>
              </a:ext>
            </a:extLst>
          </p:cNvPr>
          <p:cNvSpPr txBox="1"/>
          <p:nvPr/>
        </p:nvSpPr>
        <p:spPr>
          <a:xfrm>
            <a:off x="5534023" y="4701600"/>
            <a:ext cx="6057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Fast</a:t>
            </a:r>
          </a:p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Most simple when you know it’s numerical only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C741-68C5-E085-58E7-A251293A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csv file 2/3 – </a:t>
            </a:r>
            <a:r>
              <a:rPr lang="en-US" dirty="0" err="1">
                <a:latin typeface="Consolas" panose="020B0609020204030204" pitchFamily="49" charset="0"/>
              </a:rPr>
              <a:t>loadtxt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A52E3E-1F2C-5386-D8C9-037301867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" y="1408113"/>
            <a:ext cx="12103486" cy="5449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0B7C9-11E6-8FF5-D6DB-99AD564D1821}"/>
              </a:ext>
            </a:extLst>
          </p:cNvPr>
          <p:cNvSpPr txBox="1"/>
          <p:nvPr/>
        </p:nvSpPr>
        <p:spPr>
          <a:xfrm>
            <a:off x="5534023" y="4701600"/>
            <a:ext cx="6057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Fast</a:t>
            </a:r>
          </a:p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Maybe needs cleaning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C741-68C5-E085-58E7-A251293A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csv file 3/3 – </a:t>
            </a:r>
            <a:r>
              <a:rPr lang="en-US" dirty="0" err="1">
                <a:latin typeface="Consolas" panose="020B0609020204030204" pitchFamily="49" charset="0"/>
              </a:rPr>
              <a:t>read_csv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D993F4-E0F3-8961-8252-2152B34B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" y="1408113"/>
            <a:ext cx="12103486" cy="5449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425A3-D90D-3826-8540-627E143887DA}"/>
              </a:ext>
            </a:extLst>
          </p:cNvPr>
          <p:cNvSpPr txBox="1"/>
          <p:nvPr/>
        </p:nvSpPr>
        <p:spPr>
          <a:xfrm>
            <a:off x="7648575" y="4701600"/>
            <a:ext cx="3943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Slow</a:t>
            </a:r>
          </a:p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Intuitive</a:t>
            </a:r>
          </a:p>
          <a:p>
            <a:pPr marL="457200" indent="-457200">
              <a:buFontTx/>
              <a:buChar char="-"/>
            </a:pPr>
            <a:r>
              <a:rPr kumimoji="1" lang="en-US" altLang="ja-JP" sz="3200" b="1" dirty="0">
                <a:solidFill>
                  <a:srgbClr val="FF0000"/>
                </a:solidFill>
              </a:rPr>
              <a:t>Various data types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05177-8155-E016-9607-339E09F4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packages</a:t>
            </a:r>
          </a:p>
          <a:p>
            <a:pPr lvl="1"/>
            <a:r>
              <a:rPr lang="en-US" sz="2800" dirty="0"/>
              <a:t>Read existing csv file</a:t>
            </a:r>
          </a:p>
          <a:p>
            <a:pPr lvl="1"/>
            <a:r>
              <a:rPr lang="en-US" sz="2800" dirty="0"/>
              <a:t>Calculate a bit</a:t>
            </a:r>
          </a:p>
          <a:p>
            <a:pPr lvl="1"/>
            <a:r>
              <a:rPr lang="en-US" sz="2800" dirty="0"/>
              <a:t>Visualize the result</a:t>
            </a:r>
          </a:p>
        </p:txBody>
      </p:sp>
      <p:pic>
        <p:nvPicPr>
          <p:cNvPr id="1026" name="Picture 2" descr="ファイルアイコン（青）">
            <a:extLst>
              <a:ext uri="{FF2B5EF4-FFF2-40B4-BE49-F238E27FC236}">
                <a16:creationId xmlns:a16="http://schemas.microsoft.com/office/drawing/2014/main" id="{1F5E6A46-E5ED-408C-096E-6FA21450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792130"/>
            <a:ext cx="1476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プログラミングをする人のイラスト（男性）">
            <a:extLst>
              <a:ext uri="{FF2B5EF4-FFF2-40B4-BE49-F238E27FC236}">
                <a16:creationId xmlns:a16="http://schemas.microsoft.com/office/drawing/2014/main" id="{BA2F0C27-AA5E-0221-0766-E0DA3D63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229396"/>
            <a:ext cx="3354685" cy="30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折れ線グラフのイラスト">
            <a:extLst>
              <a:ext uri="{FF2B5EF4-FFF2-40B4-BE49-F238E27FC236}">
                <a16:creationId xmlns:a16="http://schemas.microsoft.com/office/drawing/2014/main" id="{1E9A1D91-2F2E-65D3-24DF-D923E891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347704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21C49C1-F88F-E7CA-1DF1-186ECA9C2745}"/>
              </a:ext>
            </a:extLst>
          </p:cNvPr>
          <p:cNvSpPr/>
          <p:nvPr/>
        </p:nvSpPr>
        <p:spPr>
          <a:xfrm>
            <a:off x="2868910" y="4324771"/>
            <a:ext cx="113159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77C32A0-A753-C443-9E7E-735FC9DF71CF}"/>
              </a:ext>
            </a:extLst>
          </p:cNvPr>
          <p:cNvSpPr/>
          <p:nvPr/>
        </p:nvSpPr>
        <p:spPr>
          <a:xfrm>
            <a:off x="7517110" y="4324771"/>
            <a:ext cx="113159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55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5BE1-1229-569E-606B-F54D2957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numpy.ndrray</a:t>
            </a:r>
            <a:r>
              <a:rPr lang="en-US" dirty="0"/>
              <a:t> indexing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EC4621-A983-F1AE-BC84-B09EA80F8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7" y="1408113"/>
            <a:ext cx="12021586" cy="5449887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4AB37-329E-37AD-9DE3-21AFF295BF3B}"/>
              </a:ext>
            </a:extLst>
          </p:cNvPr>
          <p:cNvCxnSpPr>
            <a:cxnSpLocks/>
          </p:cNvCxnSpPr>
          <p:nvPr/>
        </p:nvCxnSpPr>
        <p:spPr>
          <a:xfrm>
            <a:off x="1059180" y="4305300"/>
            <a:ext cx="0" cy="2065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085A72-E860-BCBC-2BC7-A3A8E4A3B25D}"/>
              </a:ext>
            </a:extLst>
          </p:cNvPr>
          <p:cNvSpPr txBox="1"/>
          <p:nvPr/>
        </p:nvSpPr>
        <p:spPr>
          <a:xfrm rot="16200000">
            <a:off x="148621" y="4910832"/>
            <a:ext cx="123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axis 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6F28F1-ED19-7AA6-CBB5-5CDAFA7D7621}"/>
              </a:ext>
            </a:extLst>
          </p:cNvPr>
          <p:cNvCxnSpPr>
            <a:cxnSpLocks/>
          </p:cNvCxnSpPr>
          <p:nvPr/>
        </p:nvCxnSpPr>
        <p:spPr>
          <a:xfrm>
            <a:off x="1318260" y="3803997"/>
            <a:ext cx="30670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8F994A-F8BF-CC15-EAB6-8E8C5BEAB532}"/>
              </a:ext>
            </a:extLst>
          </p:cNvPr>
          <p:cNvSpPr txBox="1"/>
          <p:nvPr/>
        </p:nvSpPr>
        <p:spPr>
          <a:xfrm>
            <a:off x="2129821" y="3300819"/>
            <a:ext cx="123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axis 1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5BE1-1229-569E-606B-F54D2957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numpy.ndrray</a:t>
            </a:r>
            <a:r>
              <a:rPr lang="en-US" dirty="0"/>
              <a:t> indexing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EC4621-A983-F1AE-BC84-B09EA80F8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23" t="46589" r="60443" b="27486"/>
          <a:stretch/>
        </p:blipFill>
        <p:spPr>
          <a:xfrm>
            <a:off x="6169155" y="1952225"/>
            <a:ext cx="3790950" cy="14129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F7B5F-B642-AF93-E26F-A3AAB7AA08CE}"/>
              </a:ext>
            </a:extLst>
          </p:cNvPr>
          <p:cNvSpPr txBox="1"/>
          <p:nvPr/>
        </p:nvSpPr>
        <p:spPr>
          <a:xfrm>
            <a:off x="6096000" y="19522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[0, 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EB34E-A568-85DB-ED16-200860823282}"/>
              </a:ext>
            </a:extLst>
          </p:cNvPr>
          <p:cNvSpPr txBox="1"/>
          <p:nvPr/>
        </p:nvSpPr>
        <p:spPr>
          <a:xfrm>
            <a:off x="7777171" y="195222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[0, 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5063A-F1E1-FC96-A3E7-FB7880EDD94B}"/>
              </a:ext>
            </a:extLst>
          </p:cNvPr>
          <p:cNvSpPr txBox="1"/>
          <p:nvPr/>
        </p:nvSpPr>
        <p:spPr>
          <a:xfrm>
            <a:off x="6096000" y="22779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[1, 0]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5880A-2744-1100-B6DD-61390A6111B6}"/>
              </a:ext>
            </a:extLst>
          </p:cNvPr>
          <p:cNvSpPr txBox="1"/>
          <p:nvPr/>
        </p:nvSpPr>
        <p:spPr>
          <a:xfrm>
            <a:off x="7777171" y="227791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[1, 1]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4F9B9-94F8-1FE3-5B2F-0E74543341BB}"/>
              </a:ext>
            </a:extLst>
          </p:cNvPr>
          <p:cNvSpPr txBox="1"/>
          <p:nvPr/>
        </p:nvSpPr>
        <p:spPr>
          <a:xfrm>
            <a:off x="6096000" y="2646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[2, 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B8EFB-EDBC-4AE6-B713-69715A01E41B}"/>
              </a:ext>
            </a:extLst>
          </p:cNvPr>
          <p:cNvSpPr txBox="1"/>
          <p:nvPr/>
        </p:nvSpPr>
        <p:spPr>
          <a:xfrm>
            <a:off x="7777171" y="264635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[2, 1]</a:t>
            </a:r>
          </a:p>
        </p:txBody>
      </p:sp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0B4FABB0-A99D-DDE6-31CB-1BECCAC77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46589" r="60443" b="27847"/>
          <a:stretch/>
        </p:blipFill>
        <p:spPr>
          <a:xfrm>
            <a:off x="1450132" y="1952454"/>
            <a:ext cx="3790950" cy="13932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4288030-3F68-386A-8BF2-F62E2C221F83}"/>
              </a:ext>
            </a:extLst>
          </p:cNvPr>
          <p:cNvSpPr/>
          <p:nvPr/>
        </p:nvSpPr>
        <p:spPr>
          <a:xfrm>
            <a:off x="1549192" y="1952453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FFFCBD-9A06-BEF4-1B54-630478D51787}"/>
              </a:ext>
            </a:extLst>
          </p:cNvPr>
          <p:cNvSpPr txBox="1"/>
          <p:nvPr/>
        </p:nvSpPr>
        <p:spPr>
          <a:xfrm>
            <a:off x="878281" y="1936842"/>
            <a:ext cx="64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[0]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4EDD9C-09A1-42C9-826F-39A329C62854}"/>
              </a:ext>
            </a:extLst>
          </p:cNvPr>
          <p:cNvSpPr/>
          <p:nvPr/>
        </p:nvSpPr>
        <p:spPr>
          <a:xfrm>
            <a:off x="1549192" y="2306174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CBCB95-24FA-AF72-2B03-39B22668D8D7}"/>
              </a:ext>
            </a:extLst>
          </p:cNvPr>
          <p:cNvSpPr txBox="1"/>
          <p:nvPr/>
        </p:nvSpPr>
        <p:spPr>
          <a:xfrm>
            <a:off x="878281" y="2290563"/>
            <a:ext cx="64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[1]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73845-E592-957C-C266-B649C6706CCD}"/>
              </a:ext>
            </a:extLst>
          </p:cNvPr>
          <p:cNvSpPr/>
          <p:nvPr/>
        </p:nvSpPr>
        <p:spPr>
          <a:xfrm>
            <a:off x="1549192" y="2647856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0902F5-67B9-92B0-1FDA-3FE5C131C18E}"/>
              </a:ext>
            </a:extLst>
          </p:cNvPr>
          <p:cNvSpPr txBox="1"/>
          <p:nvPr/>
        </p:nvSpPr>
        <p:spPr>
          <a:xfrm>
            <a:off x="878281" y="2632245"/>
            <a:ext cx="64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[2]</a:t>
            </a:r>
          </a:p>
        </p:txBody>
      </p:sp>
      <p:pic>
        <p:nvPicPr>
          <p:cNvPr id="33" name="Content Placeholder 8">
            <a:extLst>
              <a:ext uri="{FF2B5EF4-FFF2-40B4-BE49-F238E27FC236}">
                <a16:creationId xmlns:a16="http://schemas.microsoft.com/office/drawing/2014/main" id="{4FA761BF-7CF1-5A3C-CD26-1F9E73E7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46589" r="60443" b="27847"/>
          <a:stretch/>
        </p:blipFill>
        <p:spPr>
          <a:xfrm>
            <a:off x="1450132" y="4428954"/>
            <a:ext cx="3790950" cy="139324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6CEB2D1-B944-CE2B-22CD-F9182CACE2F4}"/>
              </a:ext>
            </a:extLst>
          </p:cNvPr>
          <p:cNvSpPr/>
          <p:nvPr/>
        </p:nvSpPr>
        <p:spPr>
          <a:xfrm>
            <a:off x="1549192" y="4428953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BFC10B-AA5E-8656-6BD8-6ACF42B48C2F}"/>
              </a:ext>
            </a:extLst>
          </p:cNvPr>
          <p:cNvSpPr txBox="1"/>
          <p:nvPr/>
        </p:nvSpPr>
        <p:spPr>
          <a:xfrm>
            <a:off x="706480" y="4413342"/>
            <a:ext cx="9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[0, :]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5E5A00-A1D7-B881-8A65-466C10CB13C0}"/>
              </a:ext>
            </a:extLst>
          </p:cNvPr>
          <p:cNvSpPr/>
          <p:nvPr/>
        </p:nvSpPr>
        <p:spPr>
          <a:xfrm>
            <a:off x="1549192" y="4782674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245A9A-118A-AEC5-1D96-E4B41A94781B}"/>
              </a:ext>
            </a:extLst>
          </p:cNvPr>
          <p:cNvSpPr/>
          <p:nvPr/>
        </p:nvSpPr>
        <p:spPr>
          <a:xfrm>
            <a:off x="1549192" y="5124356"/>
            <a:ext cx="3436620" cy="35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8">
            <a:extLst>
              <a:ext uri="{FF2B5EF4-FFF2-40B4-BE49-F238E27FC236}">
                <a16:creationId xmlns:a16="http://schemas.microsoft.com/office/drawing/2014/main" id="{999B5AD7-F3F0-0D27-46FE-A265E92F7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46589" r="60443" b="27847"/>
          <a:stretch/>
        </p:blipFill>
        <p:spPr>
          <a:xfrm>
            <a:off x="6169155" y="4427735"/>
            <a:ext cx="3790950" cy="13932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43709F1-3B8B-C9D4-9E6A-9F31CF2BAF96}"/>
              </a:ext>
            </a:extLst>
          </p:cNvPr>
          <p:cNvSpPr/>
          <p:nvPr/>
        </p:nvSpPr>
        <p:spPr>
          <a:xfrm>
            <a:off x="6691127" y="4427734"/>
            <a:ext cx="1318258" cy="1075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277B9B-ED53-4E95-B536-6EBC2DCECE94}"/>
              </a:ext>
            </a:extLst>
          </p:cNvPr>
          <p:cNvSpPr txBox="1"/>
          <p:nvPr/>
        </p:nvSpPr>
        <p:spPr>
          <a:xfrm>
            <a:off x="706480" y="4767062"/>
            <a:ext cx="9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[1, :]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912B0D-EF08-6D50-761F-77DD1B6622AE}"/>
              </a:ext>
            </a:extLst>
          </p:cNvPr>
          <p:cNvSpPr txBox="1"/>
          <p:nvPr/>
        </p:nvSpPr>
        <p:spPr>
          <a:xfrm>
            <a:off x="706480" y="5134805"/>
            <a:ext cx="9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[2, :]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20163A-48A3-B5FA-926D-5885F349BF14}"/>
              </a:ext>
            </a:extLst>
          </p:cNvPr>
          <p:cNvSpPr/>
          <p:nvPr/>
        </p:nvSpPr>
        <p:spPr>
          <a:xfrm>
            <a:off x="8064630" y="4427734"/>
            <a:ext cx="1068705" cy="1075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F134C8-DCF5-5626-1D6B-0300C9C2AC24}"/>
              </a:ext>
            </a:extLst>
          </p:cNvPr>
          <p:cNvSpPr txBox="1"/>
          <p:nvPr/>
        </p:nvSpPr>
        <p:spPr>
          <a:xfrm>
            <a:off x="6885260" y="4007663"/>
            <a:ext cx="9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[:, 0]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96232D-DC37-A6C8-627D-987DE26AF773}"/>
              </a:ext>
            </a:extLst>
          </p:cNvPr>
          <p:cNvSpPr txBox="1"/>
          <p:nvPr/>
        </p:nvSpPr>
        <p:spPr>
          <a:xfrm>
            <a:off x="8203344" y="4007663"/>
            <a:ext cx="92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</a:t>
            </a:r>
            <a:r>
              <a:rPr lang="en-US" b="1" dirty="0">
                <a:solidFill>
                  <a:srgbClr val="FF0000"/>
                </a:solidFill>
              </a:rPr>
              <a:t>[:, 1]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16799D-9B92-B711-6313-416043619848}"/>
              </a:ext>
            </a:extLst>
          </p:cNvPr>
          <p:cNvSpPr txBox="1"/>
          <p:nvPr/>
        </p:nvSpPr>
        <p:spPr>
          <a:xfrm>
            <a:off x="8117969" y="6042307"/>
            <a:ext cx="3649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Search keyword: slicing</a:t>
            </a:r>
          </a:p>
        </p:txBody>
      </p:sp>
    </p:spTree>
    <p:extLst>
      <p:ext uri="{BB962C8B-B14F-4D97-AF65-F5344CB8AC3E}">
        <p14:creationId xmlns:p14="http://schemas.microsoft.com/office/powerpoint/2010/main" val="393811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2A08-1809-7E5B-1315-614BD5C2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804AE7-92F8-FC7D-CE9A-CF92665D4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157" y="1359589"/>
            <a:ext cx="3462357" cy="36187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29ECC-BA22-0C40-4493-42BBC5F1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6" y="1359589"/>
            <a:ext cx="3896041" cy="3632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32D8B-DCE1-A164-BCDA-380690E7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127" y="1073819"/>
            <a:ext cx="4268473" cy="4024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11D660-1E6F-AC12-4FA4-D60FCE4A1D1F}"/>
              </a:ext>
            </a:extLst>
          </p:cNvPr>
          <p:cNvSpPr txBox="1"/>
          <p:nvPr/>
        </p:nvSpPr>
        <p:spPr>
          <a:xfrm>
            <a:off x="4795649" y="6042307"/>
            <a:ext cx="7182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Search keyword: call by value, call by reference</a:t>
            </a:r>
          </a:p>
        </p:txBody>
      </p:sp>
    </p:spTree>
    <p:extLst>
      <p:ext uri="{BB962C8B-B14F-4D97-AF65-F5344CB8AC3E}">
        <p14:creationId xmlns:p14="http://schemas.microsoft.com/office/powerpoint/2010/main" val="7375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Plot: ask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93397E-5C29-5198-6350-BCE79A95B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507" y="1408113"/>
            <a:ext cx="8712985" cy="5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3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E9DB-0C7E-E1AB-2C7B-95CB2F5A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arrange the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1503C-FF8C-9727-CEAE-CAD4F0048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7" y="1408113"/>
            <a:ext cx="12021586" cy="54498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0D392-395D-6BCF-7B0E-12714D5C06D1}"/>
              </a:ext>
            </a:extLst>
          </p:cNvPr>
          <p:cNvSpPr txBox="1"/>
          <p:nvPr/>
        </p:nvSpPr>
        <p:spPr>
          <a:xfrm>
            <a:off x="6096000" y="2727960"/>
            <a:ext cx="4287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Importing a package for plotting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72ACA-FF66-D74F-C60D-58624AAA0CF2}"/>
              </a:ext>
            </a:extLst>
          </p:cNvPr>
          <p:cNvSpPr txBox="1"/>
          <p:nvPr/>
        </p:nvSpPr>
        <p:spPr>
          <a:xfrm>
            <a:off x="6096000" y="4133056"/>
            <a:ext cx="537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Generating an array but we already have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51B8D-3079-4966-6C14-BDB912D38111}"/>
              </a:ext>
            </a:extLst>
          </p:cNvPr>
          <p:cNvSpPr txBox="1"/>
          <p:nvPr/>
        </p:nvSpPr>
        <p:spPr>
          <a:xfrm>
            <a:off x="3520440" y="5033863"/>
            <a:ext cx="2585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Already explained!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5886F-16F4-F423-5525-5B086BA63C81}"/>
              </a:ext>
            </a:extLst>
          </p:cNvPr>
          <p:cNvSpPr txBox="1"/>
          <p:nvPr/>
        </p:nvSpPr>
        <p:spPr>
          <a:xfrm>
            <a:off x="6256020" y="6184483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This is plot part</a:t>
            </a:r>
          </a:p>
        </p:txBody>
      </p:sp>
    </p:spTree>
    <p:extLst>
      <p:ext uri="{BB962C8B-B14F-4D97-AF65-F5344CB8AC3E}">
        <p14:creationId xmlns:p14="http://schemas.microsoft.com/office/powerpoint/2010/main" val="233443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84D0-5929-600B-7754-072FF9A8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0C7C7D-7F61-35A8-E780-8D9C68733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403" y="1408113"/>
            <a:ext cx="5397194" cy="544988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824640-45EC-1ACC-D167-012309AC0697}"/>
              </a:ext>
            </a:extLst>
          </p:cNvPr>
          <p:cNvSpPr txBox="1"/>
          <p:nvPr/>
        </p:nvSpPr>
        <p:spPr>
          <a:xfrm>
            <a:off x="4983480" y="3139440"/>
            <a:ext cx="245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Make line thinner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7B81D-B79E-F89A-6249-03D80CF197C7}"/>
              </a:ext>
            </a:extLst>
          </p:cNvPr>
          <p:cNvSpPr txBox="1"/>
          <p:nvPr/>
        </p:nvSpPr>
        <p:spPr>
          <a:xfrm rot="16200000">
            <a:off x="2809897" y="442560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 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C1F71-3890-6A5D-0302-FAC7326287D1}"/>
              </a:ext>
            </a:extLst>
          </p:cNvPr>
          <p:cNvSpPr txBox="1"/>
          <p:nvPr/>
        </p:nvSpPr>
        <p:spPr>
          <a:xfrm>
            <a:off x="5789317" y="639633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 label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1528D-6DD9-0D6A-468B-C35C1E7336DD}"/>
              </a:ext>
            </a:extLst>
          </p:cNvPr>
          <p:cNvSpPr txBox="1"/>
          <p:nvPr/>
        </p:nvSpPr>
        <p:spPr>
          <a:xfrm>
            <a:off x="8382545" y="5473364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Don’t want this gap</a:t>
            </a:r>
          </a:p>
        </p:txBody>
      </p:sp>
    </p:spTree>
    <p:extLst>
      <p:ext uri="{BB962C8B-B14F-4D97-AF65-F5344CB8AC3E}">
        <p14:creationId xmlns:p14="http://schemas.microsoft.com/office/powerpoint/2010/main" val="20014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Beautify your graph</a:t>
            </a:r>
            <a:endParaRPr kumimoji="1"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E75CAE-8698-1451-9B18-E6CBAA8CB1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57" y="1115536"/>
            <a:ext cx="5193824" cy="51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196F5-AB46-85B7-CDB4-FFE3A0C046C4}"/>
              </a:ext>
            </a:extLst>
          </p:cNvPr>
          <p:cNvSpPr txBox="1"/>
          <p:nvPr/>
        </p:nvSpPr>
        <p:spPr>
          <a:xfrm>
            <a:off x="5516880" y="6397675"/>
            <a:ext cx="661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https://matplotlib.org/stable/tutorials/introductory/quick_start.html</a:t>
            </a:r>
          </a:p>
        </p:txBody>
      </p:sp>
    </p:spTree>
    <p:extLst>
      <p:ext uri="{BB962C8B-B14F-4D97-AF65-F5344CB8AC3E}">
        <p14:creationId xmlns:p14="http://schemas.microsoft.com/office/powerpoint/2010/main" val="264504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A37-21B5-2B83-08C4-0609164F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Nature-like plot template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F8EAC81-7157-6922-710E-E87FF7EE9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14" y="1408113"/>
            <a:ext cx="8687571" cy="5449887"/>
          </a:xfrm>
        </p:spPr>
      </p:pic>
    </p:spTree>
    <p:extLst>
      <p:ext uri="{BB962C8B-B14F-4D97-AF65-F5344CB8AC3E}">
        <p14:creationId xmlns:p14="http://schemas.microsoft.com/office/powerpoint/2010/main" val="91442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6720-71B6-F937-9F9A-5A0B8C90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from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5847D-6B92-2B89-73A1-FD5257421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5838"/>
            <a:ext cx="12192000" cy="54144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206A2-EA87-7EB7-E8B0-29A5D2614924}"/>
              </a:ext>
            </a:extLst>
          </p:cNvPr>
          <p:cNvSpPr/>
          <p:nvPr/>
        </p:nvSpPr>
        <p:spPr>
          <a:xfrm>
            <a:off x="3918586" y="2314575"/>
            <a:ext cx="805814" cy="32956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3C479-F154-6601-8DD5-98F362FB5CE5}"/>
              </a:ext>
            </a:extLst>
          </p:cNvPr>
          <p:cNvSpPr/>
          <p:nvPr/>
        </p:nvSpPr>
        <p:spPr>
          <a:xfrm>
            <a:off x="3642360" y="3368094"/>
            <a:ext cx="1600200" cy="144774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90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40A9-D7E0-0E6D-388F-C5CFD55B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manual: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Gridspec</a:t>
            </a:r>
            <a:endParaRPr lang="en-US" dirty="0"/>
          </a:p>
        </p:txBody>
      </p:sp>
      <p:pic>
        <p:nvPicPr>
          <p:cNvPr id="4098" name="Picture 2" descr="align labels demo">
            <a:extLst>
              <a:ext uri="{FF2B5EF4-FFF2-40B4-BE49-F238E27FC236}">
                <a16:creationId xmlns:a16="http://schemas.microsoft.com/office/drawing/2014/main" id="{45E05D4B-DDEE-0D2E-85E3-8CC8958BD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14" y="1938492"/>
            <a:ext cx="5852172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8578-D35E-BA24-BD7F-518A525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References for this lesson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F11FAC-9AA2-F328-1C75-397E5C9D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hlinkClick r:id="rId2"/>
              </a:rPr>
              <a:t>Numpy official documentation</a:t>
            </a:r>
            <a:endParaRPr lang="en-US" dirty="0"/>
          </a:p>
          <a:p>
            <a:r>
              <a:rPr lang="en-US" dirty="0">
                <a:hlinkClick r:id="rId3"/>
              </a:rPr>
              <a:t>Matplotlib official document</a:t>
            </a:r>
            <a:endParaRPr lang="en-US" dirty="0"/>
          </a:p>
          <a:p>
            <a:r>
              <a:rPr lang="en-US" dirty="0">
                <a:hlinkClick r:id="rId4"/>
              </a:rPr>
              <a:t>Pandas official document</a:t>
            </a:r>
            <a:endParaRPr lang="en-US" dirty="0"/>
          </a:p>
          <a:p>
            <a:r>
              <a:rPr lang="en-US" dirty="0">
                <a:hlinkClick r:id="rId5"/>
              </a:rPr>
              <a:t>Seaborn official document</a:t>
            </a:r>
            <a:br>
              <a:rPr lang="en-US" dirty="0"/>
            </a:br>
            <a:r>
              <a:rPr lang="en-US" dirty="0"/>
              <a:t>“Getting started” “Quick start” “Examples” are always there for you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online references</a:t>
            </a:r>
          </a:p>
          <a:p>
            <a:r>
              <a:rPr lang="en-US" dirty="0">
                <a:hlinkClick r:id="rId6"/>
              </a:rPr>
              <a:t>O’Reilly books</a:t>
            </a:r>
            <a:endParaRPr lang="en-US" dirty="0"/>
          </a:p>
          <a:p>
            <a:r>
              <a:rPr lang="en-US" dirty="0"/>
              <a:t>Google</a:t>
            </a:r>
          </a:p>
          <a:p>
            <a:r>
              <a:rPr lang="en-US" dirty="0"/>
              <a:t>Ask ChatGPT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72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AB79-618C-38F3-B3B8-A605C59F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manual: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Gridspec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6EFCD3-4064-CEC3-3EFA-AD7A4CCCD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7" y="1408113"/>
            <a:ext cx="12021586" cy="54498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47235-3AF4-8314-C3F6-1FB0A85C97EF}"/>
              </a:ext>
            </a:extLst>
          </p:cNvPr>
          <p:cNvSpPr txBox="1"/>
          <p:nvPr/>
        </p:nvSpPr>
        <p:spPr>
          <a:xfrm>
            <a:off x="6149340" y="5934670"/>
            <a:ext cx="6156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https://matplotlib.org/stable/gallery/subplots_axes_and_figures/align_labels_demo.html#sphx-glr-gallery-subplots-axes-and-figures-align-labels-demo-py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0EC73-6710-1778-F8DA-341935FFC9B9}"/>
              </a:ext>
            </a:extLst>
          </p:cNvPr>
          <p:cNvSpPr txBox="1"/>
          <p:nvPr/>
        </p:nvSpPr>
        <p:spPr>
          <a:xfrm>
            <a:off x="7150228" y="3308786"/>
            <a:ext cx="2175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Something new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E3C32-66AA-E0D1-E741-9FFFECFDEA47}"/>
              </a:ext>
            </a:extLst>
          </p:cNvPr>
          <p:cNvSpPr txBox="1"/>
          <p:nvPr/>
        </p:nvSpPr>
        <p:spPr>
          <a:xfrm>
            <a:off x="6616828" y="3986966"/>
            <a:ext cx="487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This is explained in “Getting Started”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EBBC9-2D26-3F05-7610-FA674A94D1C3}"/>
              </a:ext>
            </a:extLst>
          </p:cNvPr>
          <p:cNvSpPr txBox="1"/>
          <p:nvPr/>
        </p:nvSpPr>
        <p:spPr>
          <a:xfrm>
            <a:off x="5575173" y="4379737"/>
            <a:ext cx="35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Doing something with 2x2</a:t>
            </a:r>
          </a:p>
        </p:txBody>
      </p:sp>
    </p:spTree>
    <p:extLst>
      <p:ext uri="{BB962C8B-B14F-4D97-AF65-F5344CB8AC3E}">
        <p14:creationId xmlns:p14="http://schemas.microsoft.com/office/powerpoint/2010/main" val="2475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6880-530E-D192-3FB8-B1DED553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manual: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Gridspec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0DBEA5-40F6-B3EF-D3B5-0DC57C94B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52" y="1408113"/>
            <a:ext cx="12098296" cy="54498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17B739-50BF-092E-0821-7D96EF021309}"/>
              </a:ext>
            </a:extLst>
          </p:cNvPr>
          <p:cNvSpPr/>
          <p:nvPr/>
        </p:nvSpPr>
        <p:spPr>
          <a:xfrm>
            <a:off x="6181726" y="3251835"/>
            <a:ext cx="1156334" cy="40576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F3843-6909-3501-54C8-0EE56FE08298}"/>
              </a:ext>
            </a:extLst>
          </p:cNvPr>
          <p:cNvSpPr/>
          <p:nvPr/>
        </p:nvSpPr>
        <p:spPr>
          <a:xfrm>
            <a:off x="4025266" y="6216014"/>
            <a:ext cx="3312794" cy="57340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43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A66A9B-4C40-A326-F246-702D53F74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56" y="1408113"/>
            <a:ext cx="9688687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C9BB9-D573-B9A0-2488-8E18D9EB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39C28-BB6F-81E4-65D8-27ED8922F509}"/>
              </a:ext>
            </a:extLst>
          </p:cNvPr>
          <p:cNvSpPr/>
          <p:nvPr/>
        </p:nvSpPr>
        <p:spPr>
          <a:xfrm>
            <a:off x="4084320" y="4069080"/>
            <a:ext cx="3909060" cy="4191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2B686-D21A-4150-6383-98AEE6B5907B}"/>
              </a:ext>
            </a:extLst>
          </p:cNvPr>
          <p:cNvSpPr txBox="1"/>
          <p:nvPr/>
        </p:nvSpPr>
        <p:spPr>
          <a:xfrm>
            <a:off x="7993380" y="4069080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Format, dpi, </a:t>
            </a:r>
            <a:r>
              <a:rPr lang="en-US" sz="2400" b="1" dirty="0" err="1">
                <a:solidFill>
                  <a:srgbClr val="FF0000"/>
                </a:solidFill>
              </a:rPr>
              <a:t>etc</a:t>
            </a:r>
            <a:r>
              <a:rPr lang="en-US" sz="2400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470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4507-237A-13FE-4508-D438D0E07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csv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E2810-789E-E9D9-3913-D41CC6766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75" y="1157313"/>
            <a:ext cx="5465170" cy="8918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9339B-294B-18D1-BFEE-8C2F9B0B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63" y="2049119"/>
            <a:ext cx="8757993" cy="46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2CD33-4B36-FECF-B824-EBA1855184BE}"/>
              </a:ext>
            </a:extLst>
          </p:cNvPr>
          <p:cNvSpPr txBox="1"/>
          <p:nvPr/>
        </p:nvSpPr>
        <p:spPr>
          <a:xfrm>
            <a:off x="4477003" y="1787509"/>
            <a:ext cx="771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Format is changed: set with </a:t>
            </a:r>
            <a:r>
              <a:rPr lang="en-US" sz="2800" b="1" dirty="0" err="1">
                <a:solidFill>
                  <a:srgbClr val="FF0000"/>
                </a:solidFill>
              </a:rPr>
              <a:t>np.savetxt</a:t>
            </a:r>
            <a:r>
              <a:rPr lang="en-US" sz="2800" b="1" dirty="0">
                <a:solidFill>
                  <a:srgbClr val="FF0000"/>
                </a:solidFill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89749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C0A9-D580-1F2C-CEDC-A7610986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Other plotting libraries</a:t>
            </a:r>
            <a:endParaRPr lang="en-US" dirty="0"/>
          </a:p>
        </p:txBody>
      </p:sp>
      <p:pic>
        <p:nvPicPr>
          <p:cNvPr id="2050" name="Picture 2" descr="Seaborn">
            <a:extLst>
              <a:ext uri="{FF2B5EF4-FFF2-40B4-BE49-F238E27FC236}">
                <a16:creationId xmlns:a16="http://schemas.microsoft.com/office/drawing/2014/main" id="{1BCE43CA-E2C3-5279-B817-C9B48D24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1" y="1270001"/>
            <a:ext cx="1937780" cy="175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keh">
            <a:extLst>
              <a:ext uri="{FF2B5EF4-FFF2-40B4-BE49-F238E27FC236}">
                <a16:creationId xmlns:a16="http://schemas.microsoft.com/office/drawing/2014/main" id="{DFA526B7-8ECE-EAD3-D833-08012B4B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0" y="5091770"/>
            <a:ext cx="2224085" cy="63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22901-8DD2-43BC-40E4-BFC9797732A0}"/>
              </a:ext>
            </a:extLst>
          </p:cNvPr>
          <p:cNvSpPr txBox="1"/>
          <p:nvPr/>
        </p:nvSpPr>
        <p:spPr>
          <a:xfrm>
            <a:off x="3600450" y="6133291"/>
            <a:ext cx="8458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...and more! Try and find ones that suit your need</a:t>
            </a:r>
            <a:endParaRPr kumimoji="1" lang="ja-JP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1F294-73F7-701E-B0A7-742072779781}"/>
              </a:ext>
            </a:extLst>
          </p:cNvPr>
          <p:cNvSpPr txBox="1"/>
          <p:nvPr/>
        </p:nvSpPr>
        <p:spPr>
          <a:xfrm>
            <a:off x="3429000" y="1293826"/>
            <a:ext cx="5073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/>
              <a:t>Various visualization options</a:t>
            </a:r>
          </a:p>
          <a:p>
            <a:pPr marL="342900" indent="-342900">
              <a:buFontTx/>
              <a:buChar char="-"/>
            </a:pPr>
            <a:r>
              <a:rPr lang="en-US" altLang="ja-JP" sz="2400" dirty="0"/>
              <a:t>Beautiful default color palettes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dirty="0"/>
              <a:t>Frequently used in machine learning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BDC45-D765-58F5-F480-44F4EBDC2409}"/>
              </a:ext>
            </a:extLst>
          </p:cNvPr>
          <p:cNvSpPr txBox="1"/>
          <p:nvPr/>
        </p:nvSpPr>
        <p:spPr>
          <a:xfrm>
            <a:off x="3429000" y="3343121"/>
            <a:ext cx="4991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400" dirty="0"/>
              <a:t>Highly interactive panels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dirty="0"/>
              <a:t>Implementation to html using </a:t>
            </a:r>
            <a:r>
              <a:rPr kumimoji="1" lang="en-US" altLang="ja-JP" sz="2400" dirty="0">
                <a:latin typeface="Consolas" panose="020B0609020204030204" pitchFamily="49" charset="0"/>
              </a:rPr>
              <a:t>dash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dirty="0"/>
              <a:t>Heavier than matplotlib/seaborn</a:t>
            </a:r>
            <a:endParaRPr kumimoji="1" lang="ja-JP" altLang="en-US" sz="24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EA1CCF2-EB25-B5E9-6939-FCEC810C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06" y="3313742"/>
            <a:ext cx="3686175" cy="12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8BAE7-B315-5745-C081-8272FADC335D}"/>
              </a:ext>
            </a:extLst>
          </p:cNvPr>
          <p:cNvSpPr txBox="1"/>
          <p:nvPr/>
        </p:nvSpPr>
        <p:spPr>
          <a:xfrm>
            <a:off x="3429000" y="5177909"/>
            <a:ext cx="650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400" dirty="0"/>
              <a:t>I’m totally new to this but looks great to explore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3758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9D78-27FA-FE12-5667-ECF29CAC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containing non-numerical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DFDA1-382F-DE1B-DE88-CC3708F04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16" y="1495750"/>
            <a:ext cx="11486767" cy="5274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19C15-1759-E06A-C3C1-6A40032A7EF2}"/>
              </a:ext>
            </a:extLst>
          </p:cNvPr>
          <p:cNvSpPr txBox="1"/>
          <p:nvPr/>
        </p:nvSpPr>
        <p:spPr>
          <a:xfrm>
            <a:off x="5425440" y="2474893"/>
            <a:ext cx="54708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Loads “iris” dataset and converts to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pandas.DataFrame</a:t>
            </a:r>
            <a:r>
              <a:rPr lang="en-US" sz="2800" b="1" dirty="0">
                <a:solidFill>
                  <a:srgbClr val="FF0000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5434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FB8F-C06F-4FE2-39AF-BF22F02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classification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77B7AA-059A-F88A-82AE-1923456F5C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14989" r="9328" b="4629"/>
          <a:stretch/>
        </p:blipFill>
        <p:spPr bwMode="auto">
          <a:xfrm>
            <a:off x="2594610" y="1048054"/>
            <a:ext cx="7002780" cy="50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45E71-D6BF-DB7B-10F5-64538A8F2B53}"/>
              </a:ext>
            </a:extLst>
          </p:cNvPr>
          <p:cNvSpPr txBox="1"/>
          <p:nvPr/>
        </p:nvSpPr>
        <p:spPr>
          <a:xfrm>
            <a:off x="4183380" y="6405928"/>
            <a:ext cx="80848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/>
              <a:t>https://eminebozkus.medium.com/exploring-the-iris-flower-dataset-4e000bcc266c</a:t>
            </a:r>
          </a:p>
        </p:txBody>
      </p:sp>
    </p:spTree>
    <p:extLst>
      <p:ext uri="{BB962C8B-B14F-4D97-AF65-F5344CB8AC3E}">
        <p14:creationId xmlns:p14="http://schemas.microsoft.com/office/powerpoint/2010/main" val="873556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2D2-E93C-B018-603B-C1F63934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pandas.DataFrame</a:t>
            </a:r>
            <a:r>
              <a:rPr lang="en-US" dirty="0"/>
              <a:t> indexing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D95AF-70A2-FC81-B207-E2D6F902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555"/>
          <a:stretch/>
        </p:blipFill>
        <p:spPr>
          <a:xfrm>
            <a:off x="996699" y="1918781"/>
            <a:ext cx="10198602" cy="22493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67A4BA-2135-AA65-0096-5306AC36049E}"/>
              </a:ext>
            </a:extLst>
          </p:cNvPr>
          <p:cNvSpPr/>
          <p:nvPr/>
        </p:nvSpPr>
        <p:spPr>
          <a:xfrm>
            <a:off x="1760220" y="1952453"/>
            <a:ext cx="1943100" cy="224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C27D9-DD97-B102-4240-CB50D87E950A}"/>
              </a:ext>
            </a:extLst>
          </p:cNvPr>
          <p:cNvSpPr txBox="1"/>
          <p:nvPr/>
        </p:nvSpPr>
        <p:spPr>
          <a:xfrm>
            <a:off x="1760220" y="1549449"/>
            <a:ext cx="203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df</a:t>
            </a:r>
            <a:r>
              <a:rPr lang="en-US" b="1" dirty="0">
                <a:solidFill>
                  <a:srgbClr val="FF0000"/>
                </a:solidFill>
              </a:rPr>
              <a:t>[“</a:t>
            </a:r>
            <a:r>
              <a:rPr lang="en-US" b="1" dirty="0" err="1">
                <a:solidFill>
                  <a:srgbClr val="FF0000"/>
                </a:solidFill>
              </a:rPr>
              <a:t>sepal_length</a:t>
            </a:r>
            <a:r>
              <a:rPr lang="en-US" b="1" dirty="0">
                <a:solidFill>
                  <a:srgbClr val="FF0000"/>
                </a:solidFill>
              </a:rPr>
              <a:t>”]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4BE92-B885-0F76-65CF-49C8982557A9}"/>
              </a:ext>
            </a:extLst>
          </p:cNvPr>
          <p:cNvSpPr/>
          <p:nvPr/>
        </p:nvSpPr>
        <p:spPr>
          <a:xfrm>
            <a:off x="3855720" y="1952453"/>
            <a:ext cx="1775460" cy="224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78308-C6C1-2794-487F-95174FDF0619}"/>
              </a:ext>
            </a:extLst>
          </p:cNvPr>
          <p:cNvSpPr txBox="1"/>
          <p:nvPr/>
        </p:nvSpPr>
        <p:spPr>
          <a:xfrm>
            <a:off x="3727266" y="1549449"/>
            <a:ext cx="203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df</a:t>
            </a:r>
            <a:r>
              <a:rPr lang="en-US" b="1" dirty="0">
                <a:solidFill>
                  <a:srgbClr val="FF0000"/>
                </a:solidFill>
              </a:rPr>
              <a:t>[“</a:t>
            </a:r>
            <a:r>
              <a:rPr lang="en-US" b="1" dirty="0" err="1">
                <a:solidFill>
                  <a:srgbClr val="FF0000"/>
                </a:solidFill>
              </a:rPr>
              <a:t>sepal_width</a:t>
            </a:r>
            <a:r>
              <a:rPr lang="en-US" b="1" dirty="0">
                <a:solidFill>
                  <a:srgbClr val="FF0000"/>
                </a:solidFill>
              </a:rPr>
              <a:t>”]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4BE44-0140-F7CF-553C-3B459BE4306C}"/>
              </a:ext>
            </a:extLst>
          </p:cNvPr>
          <p:cNvSpPr/>
          <p:nvPr/>
        </p:nvSpPr>
        <p:spPr>
          <a:xfrm>
            <a:off x="6995160" y="3749040"/>
            <a:ext cx="708660" cy="45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77865-B1F3-A447-B6A7-344FE309D415}"/>
              </a:ext>
            </a:extLst>
          </p:cNvPr>
          <p:cNvSpPr txBox="1"/>
          <p:nvPr/>
        </p:nvSpPr>
        <p:spPr>
          <a:xfrm>
            <a:off x="6257106" y="4201812"/>
            <a:ext cx="22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df</a:t>
            </a:r>
            <a:r>
              <a:rPr lang="en-US" b="1" dirty="0">
                <a:solidFill>
                  <a:srgbClr val="FF0000"/>
                </a:solidFill>
              </a:rPr>
              <a:t>[4, “</a:t>
            </a:r>
            <a:r>
              <a:rPr lang="en-US" b="1" dirty="0" err="1">
                <a:solidFill>
                  <a:srgbClr val="FF0000"/>
                </a:solidFill>
              </a:rPr>
              <a:t>petal_length</a:t>
            </a:r>
            <a:r>
              <a:rPr lang="en-US" b="1" dirty="0">
                <a:solidFill>
                  <a:srgbClr val="FF0000"/>
                </a:solidFill>
              </a:rPr>
              <a:t>”]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044BA-6995-6C86-9E0F-CC86FA5DCBDB}"/>
              </a:ext>
            </a:extLst>
          </p:cNvPr>
          <p:cNvSpPr txBox="1"/>
          <p:nvPr/>
        </p:nvSpPr>
        <p:spPr>
          <a:xfrm>
            <a:off x="5671452" y="1213146"/>
            <a:ext cx="13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3BDB0-ED97-36DF-6399-E7CCEF6A93AD}"/>
              </a:ext>
            </a:extLst>
          </p:cNvPr>
          <p:cNvSpPr txBox="1"/>
          <p:nvPr/>
        </p:nvSpPr>
        <p:spPr>
          <a:xfrm>
            <a:off x="647700" y="2037390"/>
            <a:ext cx="97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df.index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04C9-44A6-0473-63A0-3B600F307180}"/>
              </a:ext>
            </a:extLst>
          </p:cNvPr>
          <p:cNvSpPr txBox="1"/>
          <p:nvPr/>
        </p:nvSpPr>
        <p:spPr>
          <a:xfrm rot="16200000">
            <a:off x="-351665" y="2413954"/>
            <a:ext cx="138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402E8-90EA-6870-8E83-BEC752817BA8}"/>
              </a:ext>
            </a:extLst>
          </p:cNvPr>
          <p:cNvSpPr txBox="1"/>
          <p:nvPr/>
        </p:nvSpPr>
        <p:spPr>
          <a:xfrm>
            <a:off x="1899810" y="5372317"/>
            <a:ext cx="7543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2400" dirty="0"/>
              <a:t>Easy to filter by conditions such as </a:t>
            </a:r>
            <a:r>
              <a:rPr lang="en-US" sz="2400" dirty="0" err="1"/>
              <a:t>df</a:t>
            </a:r>
            <a:r>
              <a:rPr lang="en-US" sz="2400" dirty="0"/>
              <a:t>[“</a:t>
            </a:r>
            <a:r>
              <a:rPr lang="en-US" sz="2400" dirty="0" err="1"/>
              <a:t>sepal_length</a:t>
            </a:r>
            <a:r>
              <a:rPr lang="en-US" sz="2400" dirty="0"/>
              <a:t>”] &gt; 5</a:t>
            </a:r>
          </a:p>
          <a:p>
            <a:pPr marL="285750" indent="-285750" algn="l">
              <a:buFontTx/>
              <a:buChar char="-"/>
            </a:pPr>
            <a:r>
              <a:rPr lang="en-US" sz="2400" dirty="0"/>
              <a:t>Lots of statistical functions for analysis</a:t>
            </a:r>
          </a:p>
          <a:p>
            <a:pPr marL="285750" indent="-285750" algn="l">
              <a:buFontTx/>
              <a:buChar char="-"/>
            </a:pPr>
            <a:r>
              <a:rPr lang="en-US" sz="2400" dirty="0"/>
              <a:t>For details, see </a:t>
            </a:r>
            <a:r>
              <a:rPr lang="en-US" sz="2400" dirty="0">
                <a:hlinkClick r:id="rId3"/>
              </a:rPr>
              <a:t>Getting Started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095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9BDA-E4AF-EDBA-FFBD-794EFA7F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sns.pairplot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B05C6-A039-8A7D-5BE6-AAC73BA27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4412" y="1408113"/>
            <a:ext cx="4863176" cy="54498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17D15-2DA6-1A3A-2AB1-A5D748BC4F28}"/>
              </a:ext>
            </a:extLst>
          </p:cNvPr>
          <p:cNvSpPr txBox="1"/>
          <p:nvPr/>
        </p:nvSpPr>
        <p:spPr>
          <a:xfrm>
            <a:off x="1165860" y="3195935"/>
            <a:ext cx="236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All columns with numerical data</a:t>
            </a:r>
          </a:p>
        </p:txBody>
      </p:sp>
    </p:spTree>
    <p:extLst>
      <p:ext uri="{BB962C8B-B14F-4D97-AF65-F5344CB8AC3E}">
        <p14:creationId xmlns:p14="http://schemas.microsoft.com/office/powerpoint/2010/main" val="3411989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CE8C-3E69-EB27-A1EF-A672FBBA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by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2D30F-DA58-513F-83A1-A6A1E9279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531" y="1408113"/>
            <a:ext cx="5364937" cy="5449887"/>
          </a:xfrm>
        </p:spPr>
      </p:pic>
    </p:spTree>
    <p:extLst>
      <p:ext uri="{BB962C8B-B14F-4D97-AF65-F5344CB8AC3E}">
        <p14:creationId xmlns:p14="http://schemas.microsoft.com/office/powerpoint/2010/main" val="86701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a package?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Set of functions for specific purpose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ja-JP" dirty="0"/>
              <a:t>Statistical analysis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kumimoji="1" lang="en-US" altLang="ja-JP" dirty="0"/>
              <a:t>Plotting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ja-JP" dirty="0"/>
              <a:t>Signal process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t>Managed by package manager (Anaconda/pip) – Lesson 1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ja-JP" dirty="0"/>
          </a:p>
        </p:txBody>
      </p:sp>
      <p:pic>
        <p:nvPicPr>
          <p:cNvPr id="1030" name="Picture 6" descr="「scipy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4310483"/>
            <a:ext cx="60293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17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7B44-01AB-D6F5-4DA3-6D32836A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D263F-533D-2CDA-2AC3-425B81F3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4161"/>
            <a:ext cx="12192000" cy="5337791"/>
          </a:xfrm>
        </p:spPr>
      </p:pic>
    </p:spTree>
    <p:extLst>
      <p:ext uri="{BB962C8B-B14F-4D97-AF65-F5344CB8AC3E}">
        <p14:creationId xmlns:p14="http://schemas.microsoft.com/office/powerpoint/2010/main" val="1459120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3CF-84EF-C1A8-C4D7-203F9835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If you have problems…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EDE0-E4E3-7F8F-0FFA-EB9F66E7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71" y="1556568"/>
            <a:ext cx="6163854" cy="401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5F462-77E3-09E7-9398-A38126BC7ABF}"/>
              </a:ext>
            </a:extLst>
          </p:cNvPr>
          <p:cNvSpPr txBox="1"/>
          <p:nvPr/>
        </p:nvSpPr>
        <p:spPr>
          <a:xfrm>
            <a:off x="3752850" y="5575159"/>
            <a:ext cx="82675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Stack Exchange, GitHub issues…</a:t>
            </a:r>
          </a:p>
          <a:p>
            <a:r>
              <a:rPr kumimoji="1" lang="en-US" altLang="ja-JP" sz="3200" dirty="0"/>
              <a:t>Somebody must have experienced your problem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582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5DDF-F34A-BEBE-90A0-FFAEB63E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asking (googling)!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8995A-8C2C-08BB-F240-B8FD1246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00"/>
            <a:ext cx="10515600" cy="4424363"/>
          </a:xfrm>
        </p:spPr>
        <p:txBody>
          <a:bodyPr/>
          <a:lstStyle/>
          <a:p>
            <a:r>
              <a:rPr lang="ja-JP" altLang="en-US" dirty="0"/>
              <a:t>聞くは一時の恥、聞かぬは一生の恥</a:t>
            </a:r>
            <a:endParaRPr lang="en-US" altLang="ja-JP" dirty="0"/>
          </a:p>
          <a:p>
            <a:r>
              <a:rPr lang="en-US" dirty="0"/>
              <a:t>Better to ask the way than go astray</a:t>
            </a:r>
          </a:p>
        </p:txBody>
      </p:sp>
      <p:pic>
        <p:nvPicPr>
          <p:cNvPr id="1026" name="Picture 2" descr="ソクラテスのイラスト">
            <a:extLst>
              <a:ext uri="{FF2B5EF4-FFF2-40B4-BE49-F238E27FC236}">
                <a16:creationId xmlns:a16="http://schemas.microsoft.com/office/drawing/2014/main" id="{072E0E05-F342-6FBD-E429-797A2FA2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30" y="2890157"/>
            <a:ext cx="2546445" cy="28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D476F-FA9B-6584-1EBB-17F8BD7A9535}"/>
              </a:ext>
            </a:extLst>
          </p:cNvPr>
          <p:cNvSpPr txBox="1"/>
          <p:nvPr/>
        </p:nvSpPr>
        <p:spPr>
          <a:xfrm>
            <a:off x="2844880" y="3543300"/>
            <a:ext cx="4371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+mj-lt"/>
              </a:rPr>
              <a:t>I know nothing except</a:t>
            </a:r>
            <a:br>
              <a:rPr lang="en-US" sz="3200" b="0" i="0" dirty="0">
                <a:effectLst/>
                <a:latin typeface="+mj-lt"/>
              </a:rPr>
            </a:br>
            <a:r>
              <a:rPr lang="en-US" sz="3200" b="0" i="0" dirty="0">
                <a:effectLst/>
                <a:latin typeface="+mj-lt"/>
              </a:rPr>
              <a:t>the fact of my ignorance.</a:t>
            </a:r>
            <a:br>
              <a:rPr lang="en-US" sz="3200" b="0" i="0" dirty="0">
                <a:effectLst/>
                <a:latin typeface="+mj-lt"/>
              </a:rPr>
            </a:br>
            <a:r>
              <a:rPr lang="en-US" sz="3200" b="0" i="0" dirty="0">
                <a:effectLst/>
                <a:latin typeface="+mj-lt"/>
              </a:rPr>
              <a:t> - Socrates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440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3ED6-41F5-6529-2889-FD2E945D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we use today</a:t>
            </a:r>
          </a:p>
        </p:txBody>
      </p:sp>
      <p:pic>
        <p:nvPicPr>
          <p:cNvPr id="1026" name="Picture 2" descr="NumPy - Wikipedia">
            <a:extLst>
              <a:ext uri="{FF2B5EF4-FFF2-40B4-BE49-F238E27FC236}">
                <a16:creationId xmlns:a16="http://schemas.microsoft.com/office/drawing/2014/main" id="{2C584A18-606A-40F0-4B4B-C77D14B1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944880"/>
            <a:ext cx="3683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3B26C-9F37-0E0D-CCE6-852806A6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5541811"/>
            <a:ext cx="3909060" cy="967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8B0B0-6577-F7D1-A150-90B15744D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4076850"/>
            <a:ext cx="3794760" cy="1154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BBD92C-764E-4F3F-1C60-89DCAE9FA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" y="2804210"/>
            <a:ext cx="3909060" cy="868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FEC723-4649-8545-D999-D035F9813CCD}"/>
              </a:ext>
            </a:extLst>
          </p:cNvPr>
          <p:cNvSpPr txBox="1"/>
          <p:nvPr/>
        </p:nvSpPr>
        <p:spPr>
          <a:xfrm>
            <a:off x="4787684" y="1400982"/>
            <a:ext cx="699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Sine, cosine, power, logarithm, vector, matrix…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14156-6364-95EF-D406-F83F6D9EB816}"/>
              </a:ext>
            </a:extLst>
          </p:cNvPr>
          <p:cNvSpPr txBox="1"/>
          <p:nvPr/>
        </p:nvSpPr>
        <p:spPr>
          <a:xfrm>
            <a:off x="4787684" y="2870772"/>
            <a:ext cx="3680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basics of plotting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99B09-60CC-FD5B-DAC6-9B89CFB74742}"/>
              </a:ext>
            </a:extLst>
          </p:cNvPr>
          <p:cNvSpPr txBox="1"/>
          <p:nvPr/>
        </p:nvSpPr>
        <p:spPr>
          <a:xfrm>
            <a:off x="4787684" y="4340563"/>
            <a:ext cx="5790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Handling statistic data of various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47C4E-6F10-60C4-98DD-4B01FCB6B6C1}"/>
              </a:ext>
            </a:extLst>
          </p:cNvPr>
          <p:cNvSpPr txBox="1"/>
          <p:nvPr/>
        </p:nvSpPr>
        <p:spPr>
          <a:xfrm>
            <a:off x="4787684" y="5829576"/>
            <a:ext cx="5092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Beautiful visualization of statistics</a:t>
            </a:r>
          </a:p>
        </p:txBody>
      </p:sp>
    </p:spTree>
    <p:extLst>
      <p:ext uri="{BB962C8B-B14F-4D97-AF65-F5344CB8AC3E}">
        <p14:creationId xmlns:p14="http://schemas.microsoft.com/office/powerpoint/2010/main" val="281241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1CA7-099B-72B9-39CC-7FAEF3FF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ChatGPT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514B86-3C0C-9BAB-C990-4F4CC4DB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22" y="1408113"/>
            <a:ext cx="11784556" cy="544988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F1E793-CAAF-D808-22D7-51540ACE10EA}"/>
              </a:ext>
            </a:extLst>
          </p:cNvPr>
          <p:cNvSpPr/>
          <p:nvPr/>
        </p:nvSpPr>
        <p:spPr>
          <a:xfrm>
            <a:off x="2294163" y="1408113"/>
            <a:ext cx="312556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BD7F6-4361-942A-1D98-67E101612EE3}"/>
              </a:ext>
            </a:extLst>
          </p:cNvPr>
          <p:cNvSpPr txBox="1"/>
          <p:nvPr/>
        </p:nvSpPr>
        <p:spPr>
          <a:xfrm>
            <a:off x="3856943" y="884893"/>
            <a:ext cx="3146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15001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7077-3002-8DC1-C31B-D555DC0F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C1902-98A8-B1FE-FFE4-47047DFE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" y="1121631"/>
            <a:ext cx="12168343" cy="5736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F7F6E-9D88-F973-5959-4B68D0268BF3}"/>
              </a:ext>
            </a:extLst>
          </p:cNvPr>
          <p:cNvSpPr/>
          <p:nvPr/>
        </p:nvSpPr>
        <p:spPr>
          <a:xfrm>
            <a:off x="6608989" y="2945800"/>
            <a:ext cx="1963512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6FE55-9CA6-3F01-E536-607F9359E0B1}"/>
              </a:ext>
            </a:extLst>
          </p:cNvPr>
          <p:cNvSpPr txBox="1"/>
          <p:nvPr/>
        </p:nvSpPr>
        <p:spPr>
          <a:xfrm>
            <a:off x="7590745" y="2361025"/>
            <a:ext cx="740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!!!!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607AA-A7A8-A9DE-E436-C6744F11304B}"/>
              </a:ext>
            </a:extLst>
          </p:cNvPr>
          <p:cNvSpPr txBox="1"/>
          <p:nvPr/>
        </p:nvSpPr>
        <p:spPr>
          <a:xfrm>
            <a:off x="8385411" y="5580995"/>
            <a:ext cx="3794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https://www.businessinsider.com/ai-prompt-engineer-jobs-pay-salary-requirements-no-tech-background-2023-3?r=US&amp;IR=T</a:t>
            </a:r>
          </a:p>
        </p:txBody>
      </p:sp>
    </p:spTree>
    <p:extLst>
      <p:ext uri="{BB962C8B-B14F-4D97-AF65-F5344CB8AC3E}">
        <p14:creationId xmlns:p14="http://schemas.microsoft.com/office/powerpoint/2010/main" val="207343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8144-A718-C71A-CDAB-231B6304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demo csv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40CBB-E08B-D846-F3A9-B404777A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72"/>
          <a:stretch/>
        </p:blipFill>
        <p:spPr>
          <a:xfrm>
            <a:off x="8233808" y="1246174"/>
            <a:ext cx="3897232" cy="5479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8CB1F-C9D3-9631-BC91-11DDE021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64161"/>
            <a:ext cx="7889053" cy="56938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FF6E6F-CE10-F54B-1AAF-93E2C73AAD90}"/>
              </a:ext>
            </a:extLst>
          </p:cNvPr>
          <p:cNvSpPr/>
          <p:nvPr/>
        </p:nvSpPr>
        <p:spPr>
          <a:xfrm>
            <a:off x="6271260" y="2339567"/>
            <a:ext cx="449579" cy="45697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0BD32-8E60-8290-D76F-F13C1E39D60E}"/>
              </a:ext>
            </a:extLst>
          </p:cNvPr>
          <p:cNvCxnSpPr/>
          <p:nvPr/>
        </p:nvCxnSpPr>
        <p:spPr>
          <a:xfrm flipV="1">
            <a:off x="1790700" y="4792980"/>
            <a:ext cx="741426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CC2E19-2CC0-3F11-630F-62DB58893F6F}"/>
              </a:ext>
            </a:extLst>
          </p:cNvPr>
          <p:cNvSpPr txBox="1"/>
          <p:nvPr/>
        </p:nvSpPr>
        <p:spPr>
          <a:xfrm>
            <a:off x="3831352" y="4931681"/>
            <a:ext cx="235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Drag &amp; drop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9C074-7B01-0AD3-D153-2FDC56331D6C}"/>
              </a:ext>
            </a:extLst>
          </p:cNvPr>
          <p:cNvSpPr txBox="1"/>
          <p:nvPr/>
        </p:nvSpPr>
        <p:spPr>
          <a:xfrm>
            <a:off x="6007416" y="2796540"/>
            <a:ext cx="163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Click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Check csv file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7DD94-1CF6-F0F1-C4E6-5DD1A144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" y="1408113"/>
            <a:ext cx="12103486" cy="54498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A0705-271E-7DD4-8E33-3A6D1E3574D3}"/>
              </a:ext>
            </a:extLst>
          </p:cNvPr>
          <p:cNvSpPr/>
          <p:nvPr/>
        </p:nvSpPr>
        <p:spPr>
          <a:xfrm>
            <a:off x="1522638" y="2568167"/>
            <a:ext cx="5602061" cy="140375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4E7FB-291D-5E9E-89E2-3E7A48915E49}"/>
              </a:ext>
            </a:extLst>
          </p:cNvPr>
          <p:cNvSpPr txBox="1"/>
          <p:nvPr/>
        </p:nvSpPr>
        <p:spPr>
          <a:xfrm>
            <a:off x="7496174" y="2513820"/>
            <a:ext cx="3762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First 4 lines:</a:t>
            </a:r>
            <a:br>
              <a:rPr kumimoji="1" lang="en-US" altLang="ja-JP" sz="3200" b="1" dirty="0">
                <a:solidFill>
                  <a:srgbClr val="FF0000"/>
                </a:solidFill>
              </a:rPr>
            </a:br>
            <a:r>
              <a:rPr kumimoji="1" lang="en-US" altLang="ja-JP" sz="3200" b="1" dirty="0">
                <a:solidFill>
                  <a:srgbClr val="FF0000"/>
                </a:solidFill>
              </a:rPr>
              <a:t>not needed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7DF47-FF4D-8801-CF61-9247C0A4B5A9}"/>
              </a:ext>
            </a:extLst>
          </p:cNvPr>
          <p:cNvSpPr txBox="1"/>
          <p:nvPr/>
        </p:nvSpPr>
        <p:spPr>
          <a:xfrm>
            <a:off x="4057649" y="4564568"/>
            <a:ext cx="2181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Actual data</a:t>
            </a:r>
          </a:p>
          <a:p>
            <a:r>
              <a:rPr kumimoji="1" lang="en-US" altLang="ja-JP" sz="3200" b="1" dirty="0">
                <a:solidFill>
                  <a:srgbClr val="FF0000"/>
                </a:solidFill>
              </a:rPr>
              <a:t>Split by “,”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ding template.potx" id="{952B7E0A-D15A-472F-A24E-3701F581B305}" vid="{4A2E8960-71CC-4B26-9D7E-BB93D220DC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 template</Template>
  <TotalTime>498</TotalTime>
  <Words>754</Words>
  <Application>Microsoft Office PowerPoint</Application>
  <PresentationFormat>Widescreen</PresentationFormat>
  <Paragraphs>169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Consolas</vt:lpstr>
      <vt:lpstr>Office Theme</vt:lpstr>
      <vt:lpstr>Coding seminar</vt:lpstr>
      <vt:lpstr>Contents</vt:lpstr>
      <vt:lpstr>References for this lesson</vt:lpstr>
      <vt:lpstr>What is a package?</vt:lpstr>
      <vt:lpstr>Packages we use today</vt:lpstr>
      <vt:lpstr>Ask ChatGPT</vt:lpstr>
      <vt:lpstr>Prompt engineering</vt:lpstr>
      <vt:lpstr>Download demo csv file</vt:lpstr>
      <vt:lpstr>Check csv file</vt:lpstr>
      <vt:lpstr>Read csv file – (popular) 3 ways</vt:lpstr>
      <vt:lpstr>Read csv file 1/3 – genfromtxt</vt:lpstr>
      <vt:lpstr>Docstring on manual</vt:lpstr>
      <vt:lpstr>Check meaning of the parameters</vt:lpstr>
      <vt:lpstr>Try with it!</vt:lpstr>
      <vt:lpstr>Ask again</vt:lpstr>
      <vt:lpstr>Manual again</vt:lpstr>
      <vt:lpstr>Read csv file 1/3 – genfromtxt</vt:lpstr>
      <vt:lpstr>Read csv file 2/3 – loadtxt</vt:lpstr>
      <vt:lpstr>Read csv file 3/3 – read_csv</vt:lpstr>
      <vt:lpstr>numpy.ndrray indexing</vt:lpstr>
      <vt:lpstr>numpy.ndrray indexing</vt:lpstr>
      <vt:lpstr>Calculation</vt:lpstr>
      <vt:lpstr>Plot: ask</vt:lpstr>
      <vt:lpstr>Read and arrange the code</vt:lpstr>
      <vt:lpstr>Basic plot</vt:lpstr>
      <vt:lpstr>Beautify your graph</vt:lpstr>
      <vt:lpstr>Nature-like plot template</vt:lpstr>
      <vt:lpstr>Search from examples</vt:lpstr>
      <vt:lpstr>Read the manual: Gridspec</vt:lpstr>
      <vt:lpstr>Read the manual: Gridspec</vt:lpstr>
      <vt:lpstr>Read the manual: Gridspec</vt:lpstr>
      <vt:lpstr>Save image</vt:lpstr>
      <vt:lpstr>Save csv</vt:lpstr>
      <vt:lpstr>Other plotting libraries</vt:lpstr>
      <vt:lpstr>Table containing non-numerical data</vt:lpstr>
      <vt:lpstr>Iris classification</vt:lpstr>
      <vt:lpstr>pandas.DataFrame indexing</vt:lpstr>
      <vt:lpstr>sns.pairplot</vt:lpstr>
      <vt:lpstr>Color by category</vt:lpstr>
      <vt:lpstr>Find the style</vt:lpstr>
      <vt:lpstr>If you have problems…</vt:lpstr>
      <vt:lpstr>Keep asking (googling)!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19</cp:revision>
  <dcterms:created xsi:type="dcterms:W3CDTF">2023-07-10T10:07:27Z</dcterms:created>
  <dcterms:modified xsi:type="dcterms:W3CDTF">2023-07-13T23:28:33Z</dcterms:modified>
</cp:coreProperties>
</file>